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57" r:id="rId9"/>
    <p:sldId id="264" r:id="rId10"/>
    <p:sldId id="271" r:id="rId11"/>
    <p:sldId id="265" r:id="rId12"/>
    <p:sldId id="266" r:id="rId13"/>
    <p:sldId id="267" r:id="rId14"/>
    <p:sldId id="268" r:id="rId15"/>
    <p:sldId id="270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63B7-3B3D-4CD7-837F-46F16DAE47C6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23455-57CE-43A7-9FDF-B000D28C0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33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3455-57CE-43A7-9FDF-B000D28C022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82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3455-57CE-43A7-9FDF-B000D28C022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04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3455-57CE-43A7-9FDF-B000D28C022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23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23455-57CE-43A7-9FDF-B000D28C022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44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23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69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98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67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8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5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31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7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29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72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23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86FC5C8-B008-472F-AE32-277549D844B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D51BCF9B-FE96-4DBA-9902-AC33D58E8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0256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04.png@01D72704.717C1A3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trom, exteriér, scéna, směr&#10;&#10;Popis byl vytvořen automaticky">
            <a:extLst>
              <a:ext uri="{FF2B5EF4-FFF2-40B4-BE49-F238E27FC236}">
                <a16:creationId xmlns:a16="http://schemas.microsoft.com/office/drawing/2014/main" id="{521E0C6E-CE6A-452C-9505-DCCB9EA79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20002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solidFill>
            <a:schemeClr val="bg1">
              <a:tint val="95000"/>
              <a:satMod val="170000"/>
              <a:alpha val="61000"/>
            </a:schemeClr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492A97-141D-4BBE-98EB-8039E6E8F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PODPORA CYKLODOPRAVY </a:t>
            </a:r>
            <a:br>
              <a:rPr lang="cs-CZ" b="1" dirty="0">
                <a:solidFill>
                  <a:schemeClr val="tx1"/>
                </a:solidFill>
              </a:rPr>
            </a:b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387D4D-D31D-4A4F-A0CB-04AE35FB2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157" y="3518508"/>
            <a:ext cx="9228201" cy="164592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HLAVNÍ MĚSTO PRAHA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C5D204-0483-487D-A073-5CC0394E1A41}"/>
              </a:ext>
            </a:extLst>
          </p:cNvPr>
          <p:cNvSpPr txBox="1"/>
          <p:nvPr/>
        </p:nvSpPr>
        <p:spPr>
          <a:xfrm>
            <a:off x="8904963" y="5428360"/>
            <a:ext cx="35260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latin typeface="+mj-lt"/>
              </a:rPr>
              <a:t>Dominika Marešová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latin typeface="+mj-lt"/>
              </a:rPr>
              <a:t>ODO MHMP</a:t>
            </a:r>
          </a:p>
        </p:txBody>
      </p:sp>
    </p:spTree>
    <p:extLst>
      <p:ext uri="{BB962C8B-B14F-4D97-AF65-F5344CB8AC3E}">
        <p14:creationId xmlns:p14="http://schemas.microsoft.com/office/powerpoint/2010/main" val="3480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7B6CB-9922-4559-B125-8AB349EF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3793590" cy="165819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strom, exteriér, deštník, příslušenství&#10;&#10;Popis byl vytvořen automaticky">
            <a:extLst>
              <a:ext uri="{FF2B5EF4-FFF2-40B4-BE49-F238E27FC236}">
                <a16:creationId xmlns:a16="http://schemas.microsoft.com/office/drawing/2014/main" id="{B397F86C-996A-4246-95BB-FA355E262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4248" y="857251"/>
            <a:ext cx="6858000" cy="5143499"/>
          </a:xfrm>
        </p:spPr>
      </p:pic>
      <p:pic>
        <p:nvPicPr>
          <p:cNvPr id="7" name="Obrázek 6" descr="Obsah obrázku strom, exteriér, sníh, den&#10;&#10;Popis byl vytvořen automaticky">
            <a:extLst>
              <a:ext uri="{FF2B5EF4-FFF2-40B4-BE49-F238E27FC236}">
                <a16:creationId xmlns:a16="http://schemas.microsoft.com/office/drawing/2014/main" id="{9FEE65FD-96BB-476E-ACC4-06D24BD4D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026" y="857250"/>
            <a:ext cx="6858000" cy="51435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9E54C66-79BD-4FE7-9A41-7170B9E6B6B3}"/>
              </a:ext>
            </a:extLst>
          </p:cNvPr>
          <p:cNvSpPr txBox="1"/>
          <p:nvPr/>
        </p:nvSpPr>
        <p:spPr>
          <a:xfrm>
            <a:off x="7102035" y="6027003"/>
            <a:ext cx="4472963" cy="830997"/>
          </a:xfrm>
          <a:prstGeom prst="rect">
            <a:avLst/>
          </a:prstGeom>
          <a:solidFill>
            <a:schemeClr val="bg1">
              <a:tint val="95000"/>
              <a:satMod val="170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Cyklostezka podél řeky Rokytky</a:t>
            </a:r>
          </a:p>
          <a:p>
            <a:r>
              <a:rPr lang="cs-CZ" sz="2400" b="1" dirty="0"/>
              <a:t>MČ Praha 9</a:t>
            </a:r>
          </a:p>
        </p:txBody>
      </p:sp>
    </p:spTree>
    <p:extLst>
      <p:ext uri="{BB962C8B-B14F-4D97-AF65-F5344CB8AC3E}">
        <p14:creationId xmlns:p14="http://schemas.microsoft.com/office/powerpoint/2010/main" val="376541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8FA70D4-74E8-46BD-9837-02C90C3C5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418" y="512525"/>
            <a:ext cx="5741582" cy="1173055"/>
          </a:xfrm>
          <a:solidFill>
            <a:schemeClr val="tx1">
              <a:alpha val="36000"/>
            </a:schemeClr>
          </a:solidFill>
        </p:spPr>
        <p:txBody>
          <a:bodyPr>
            <a:normAutofit fontScale="85000" lnSpcReduction="10000"/>
          </a:bodyPr>
          <a:lstStyle/>
          <a:p>
            <a:endParaRPr lang="cs-CZ" sz="4000" b="1" dirty="0"/>
          </a:p>
          <a:p>
            <a:r>
              <a:rPr lang="cs-CZ" sz="4800" b="1" dirty="0">
                <a:solidFill>
                  <a:schemeClr val="tx1"/>
                </a:solidFill>
              </a:rPr>
              <a:t>PARKOVÁNÍ JÍZDNÍCH KOL</a:t>
            </a:r>
          </a:p>
        </p:txBody>
      </p:sp>
      <p:pic>
        <p:nvPicPr>
          <p:cNvPr id="13" name="Obrázek1">
            <a:extLst>
              <a:ext uri="{FF2B5EF4-FFF2-40B4-BE49-F238E27FC236}">
                <a16:creationId xmlns:a16="http://schemas.microsoft.com/office/drawing/2014/main" id="{E8C4F223-46EE-4510-AA37-85AEA494B3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5403731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CF6CACA-96CC-4C42-ACD5-7AB30EAEF96F}"/>
              </a:ext>
            </a:extLst>
          </p:cNvPr>
          <p:cNvSpPr txBox="1"/>
          <p:nvPr/>
        </p:nvSpPr>
        <p:spPr>
          <a:xfrm>
            <a:off x="6450418" y="2456761"/>
            <a:ext cx="540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V roce 2020 instalováno 211 stojanů na žádost městských částí nebo škol</a:t>
            </a:r>
          </a:p>
        </p:txBody>
      </p:sp>
    </p:spTree>
    <p:extLst>
      <p:ext uri="{BB962C8B-B14F-4D97-AF65-F5344CB8AC3E}">
        <p14:creationId xmlns:p14="http://schemas.microsoft.com/office/powerpoint/2010/main" val="427511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85AE29-EFE8-4C35-9F0F-A7EB67ED7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207" y="5618602"/>
            <a:ext cx="3565794" cy="775103"/>
          </a:xfrm>
          <a:solidFill>
            <a:schemeClr val="tx1">
              <a:alpha val="26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Mobilní stojany typu U</a:t>
            </a:r>
          </a:p>
          <a:p>
            <a:r>
              <a:rPr lang="cs-CZ" b="1" dirty="0">
                <a:solidFill>
                  <a:schemeClr val="tx1"/>
                </a:solidFill>
              </a:rPr>
              <a:t>Stojany na koloběžky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F96A95-7E2C-4871-9BAC-6EB9D9A8EF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096000" y="-2"/>
            <a:ext cx="6096000" cy="5365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5D61EC-5D74-46BE-BFC5-9702368955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8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5C0428D-C1D8-4DFA-AD1C-97B91E23E6E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893" r="12884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60A1720-B360-4F57-AF49-7C0C31D680AF}"/>
              </a:ext>
            </a:extLst>
          </p:cNvPr>
          <p:cNvSpPr txBox="1"/>
          <p:nvPr/>
        </p:nvSpPr>
        <p:spPr>
          <a:xfrm>
            <a:off x="8006316" y="5418890"/>
            <a:ext cx="4185684" cy="830997"/>
          </a:xfrm>
          <a:prstGeom prst="rect">
            <a:avLst/>
          </a:prstGeom>
          <a:solidFill>
            <a:schemeClr val="bg1">
              <a:tint val="95000"/>
              <a:satMod val="17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Cyklo přístřešek</a:t>
            </a:r>
          </a:p>
          <a:p>
            <a:r>
              <a:rPr lang="cs-CZ" sz="2400" b="1" dirty="0"/>
              <a:t>Nádraží Klánovice</a:t>
            </a:r>
          </a:p>
        </p:txBody>
      </p:sp>
    </p:spTree>
    <p:extLst>
      <p:ext uri="{BB962C8B-B14F-4D97-AF65-F5344CB8AC3E}">
        <p14:creationId xmlns:p14="http://schemas.microsoft.com/office/powerpoint/2010/main" val="4782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4C0EE89-355D-410C-95A9-7B22FAAFC7B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B9008B4-8DAA-4660-B229-0BCC43B79D4C}"/>
              </a:ext>
            </a:extLst>
          </p:cNvPr>
          <p:cNvSpPr txBox="1"/>
          <p:nvPr/>
        </p:nvSpPr>
        <p:spPr>
          <a:xfrm>
            <a:off x="8569842" y="5241851"/>
            <a:ext cx="3622158" cy="830997"/>
          </a:xfrm>
          <a:prstGeom prst="rect">
            <a:avLst/>
          </a:prstGeom>
          <a:solidFill>
            <a:schemeClr val="bg1">
              <a:tint val="95000"/>
              <a:satMod val="17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Uzamykatelný přístřešek</a:t>
            </a:r>
          </a:p>
          <a:p>
            <a:r>
              <a:rPr lang="cs-CZ" sz="2400" b="1" dirty="0"/>
              <a:t>ZŠ Burešova, Praha 8</a:t>
            </a:r>
          </a:p>
        </p:txBody>
      </p:sp>
    </p:spTree>
    <p:extLst>
      <p:ext uri="{BB962C8B-B14F-4D97-AF65-F5344CB8AC3E}">
        <p14:creationId xmlns:p14="http://schemas.microsoft.com/office/powerpoint/2010/main" val="1329272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C62D7-106E-4650-A307-3F8CF454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D687A-0BA0-4000-A637-C9E25D017B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B98411-E516-42D6-A989-AA7D9F844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081F6E-0022-45CC-887D-44E515960291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6" y="784951"/>
            <a:ext cx="10792207" cy="5288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936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4D3820CB-103F-471A-B738-C4115C79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37" y="752921"/>
            <a:ext cx="3893511" cy="165819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48368B-DE8B-40FA-AE7D-70902EF1D6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76" y="0"/>
            <a:ext cx="4831647" cy="6858000"/>
          </a:xfrm>
          <a:solidFill>
            <a:schemeClr val="tx1">
              <a:lumMod val="85000"/>
            </a:schemeClr>
          </a:solidFill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4A7C3B8-1D47-4A3F-A129-05124DBCE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871" y="499532"/>
            <a:ext cx="6703129" cy="4997501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389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C55BF-6B88-457F-9D6D-C86060D3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39" y="2458961"/>
            <a:ext cx="7214566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2" name="Zástupný obsah 31" descr="Obsah obrázku exteriér, budova, kolo, země&#10;&#10;Popis byl vytvořen automaticky">
            <a:extLst>
              <a:ext uri="{FF2B5EF4-FFF2-40B4-BE49-F238E27FC236}">
                <a16:creationId xmlns:a16="http://schemas.microsoft.com/office/drawing/2014/main" id="{14BDE9A5-90B1-43E0-A798-1AB3A7B6B2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44" y="1328632"/>
            <a:ext cx="6163358" cy="4109292"/>
          </a:xfrm>
        </p:spPr>
      </p:pic>
      <p:pic>
        <p:nvPicPr>
          <p:cNvPr id="28" name="Zástupný obsah 27" descr="Obsah obrázku exteriér, budova, země, osoba&#10;&#10;Popis byl vytvořen automaticky">
            <a:extLst>
              <a:ext uri="{FF2B5EF4-FFF2-40B4-BE49-F238E27FC236}">
                <a16:creationId xmlns:a16="http://schemas.microsoft.com/office/drawing/2014/main" id="{8850D1F6-6A39-43B2-B4F8-C4ECB0D857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632"/>
            <a:ext cx="6163358" cy="4109292"/>
          </a:xfrm>
        </p:spPr>
      </p:pic>
    </p:spTree>
    <p:extLst>
      <p:ext uri="{BB962C8B-B14F-4D97-AF65-F5344CB8AC3E}">
        <p14:creationId xmlns:p14="http://schemas.microsoft.com/office/powerpoint/2010/main" val="381827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xteriér, strom, země, obloha&#10;&#10;Popis byl vytvořen automaticky">
            <a:extLst>
              <a:ext uri="{FF2B5EF4-FFF2-40B4-BE49-F238E27FC236}">
                <a16:creationId xmlns:a16="http://schemas.microsoft.com/office/drawing/2014/main" id="{547C2DE4-1452-4A2C-BABC-3EDF40D9B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24FE3C4-C030-43FD-B061-177B1703ED82}"/>
              </a:ext>
            </a:extLst>
          </p:cNvPr>
          <p:cNvSpPr txBox="1"/>
          <p:nvPr/>
        </p:nvSpPr>
        <p:spPr>
          <a:xfrm>
            <a:off x="9007347" y="5686096"/>
            <a:ext cx="3184633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A43: Tryskovická</a:t>
            </a:r>
          </a:p>
          <a:p>
            <a:r>
              <a:rPr lang="cs-CZ" sz="2400" b="1" dirty="0"/>
              <a:t>MČ Praha Čakovice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B1C458-BE8D-4788-8695-70F9C143E38C}"/>
              </a:ext>
            </a:extLst>
          </p:cNvPr>
          <p:cNvSpPr txBox="1"/>
          <p:nvPr/>
        </p:nvSpPr>
        <p:spPr>
          <a:xfrm>
            <a:off x="0" y="216197"/>
            <a:ext cx="6235547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4400" b="1" dirty="0"/>
              <a:t>Povedlo se v roce 2020</a:t>
            </a:r>
          </a:p>
        </p:txBody>
      </p:sp>
    </p:spTree>
    <p:extLst>
      <p:ext uri="{BB962C8B-B14F-4D97-AF65-F5344CB8AC3E}">
        <p14:creationId xmlns:p14="http://schemas.microsoft.com/office/powerpoint/2010/main" val="285693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75722A-78BB-4A69-BC40-7389E170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04B49145-DE2D-480A-88B3-9CCD44A2E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1"/>
            <a:ext cx="12192000" cy="9144001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73A9247-9702-430D-AF55-AE0543A273DA}"/>
              </a:ext>
            </a:extLst>
          </p:cNvPr>
          <p:cNvSpPr txBox="1"/>
          <p:nvPr/>
        </p:nvSpPr>
        <p:spPr>
          <a:xfrm>
            <a:off x="9523229" y="5096546"/>
            <a:ext cx="2668771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A43: Tryskovická</a:t>
            </a:r>
          </a:p>
          <a:p>
            <a:r>
              <a:rPr lang="cs-CZ" sz="2400" b="1" dirty="0"/>
              <a:t>MČ Praha Čakovice</a:t>
            </a:r>
          </a:p>
        </p:txBody>
      </p:sp>
    </p:spTree>
    <p:extLst>
      <p:ext uri="{BB962C8B-B14F-4D97-AF65-F5344CB8AC3E}">
        <p14:creationId xmlns:p14="http://schemas.microsoft.com/office/powerpoint/2010/main" val="324908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DD45C-1039-4263-9820-140B04C1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132" y="499533"/>
            <a:ext cx="202793" cy="151214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 dirty="0">
              <a:solidFill>
                <a:srgbClr val="242959"/>
              </a:solidFill>
            </a:endParaRPr>
          </a:p>
        </p:txBody>
      </p:sp>
      <p:sp>
        <p:nvSpPr>
          <p:cNvPr id="35" name="Content Placeholder 32">
            <a:extLst>
              <a:ext uri="{FF2B5EF4-FFF2-40B4-BE49-F238E27FC236}">
                <a16:creationId xmlns:a16="http://schemas.microsoft.com/office/drawing/2014/main" id="{DF114BB4-8230-4665-B278-4DFD2D35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133" y="2011680"/>
            <a:ext cx="202792" cy="4008120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377E623A-AF55-4DC1-8D67-951968192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r="21826"/>
          <a:stretch/>
        </p:blipFill>
        <p:spPr>
          <a:xfrm rot="5400000">
            <a:off x="18302" y="-18289"/>
            <a:ext cx="3993279" cy="4029883"/>
          </a:xfrm>
          <a:prstGeom prst="rect">
            <a:avLst/>
          </a:prstGeom>
        </p:spPr>
      </p:pic>
      <p:pic>
        <p:nvPicPr>
          <p:cNvPr id="19" name="Obrázek 18" descr="Obsah obrázku exteriér, obloha, tráva, objekt v exteriéru&#10;&#10;Popis byl vytvořen automaticky">
            <a:extLst>
              <a:ext uri="{FF2B5EF4-FFF2-40B4-BE49-F238E27FC236}">
                <a16:creationId xmlns:a16="http://schemas.microsoft.com/office/drawing/2014/main" id="{2413E1A9-B91C-4564-81E0-9346DBE33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692"/>
          <a:stretch/>
        </p:blipFill>
        <p:spPr>
          <a:xfrm>
            <a:off x="20" y="4128448"/>
            <a:ext cx="4029863" cy="27295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2293CB1-8A6D-47B1-9524-75AC568BD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r="-5" b="-5"/>
          <a:stretch/>
        </p:blipFill>
        <p:spPr>
          <a:xfrm rot="5400000">
            <a:off x="3100292" y="973611"/>
            <a:ext cx="6837273" cy="489005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51DB8EB3-8061-43D8-B77D-4B61265B799C}"/>
              </a:ext>
            </a:extLst>
          </p:cNvPr>
          <p:cNvSpPr txBox="1"/>
          <p:nvPr/>
        </p:nvSpPr>
        <p:spPr>
          <a:xfrm rot="10800000" flipV="1">
            <a:off x="9007973" y="5493224"/>
            <a:ext cx="3258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/>
              <a:t>A27: Krajinný park </a:t>
            </a:r>
            <a:r>
              <a:rPr lang="cs-CZ" sz="2100" b="1" dirty="0" err="1"/>
              <a:t>Havraňák</a:t>
            </a:r>
            <a:endParaRPr lang="cs-CZ" sz="2100" b="1" dirty="0"/>
          </a:p>
          <a:p>
            <a:r>
              <a:rPr lang="cs-CZ" sz="2100" b="1" dirty="0"/>
              <a:t>MČ Praha Čakovice</a:t>
            </a:r>
          </a:p>
        </p:txBody>
      </p:sp>
    </p:spTree>
    <p:extLst>
      <p:ext uri="{BB962C8B-B14F-4D97-AF65-F5344CB8AC3E}">
        <p14:creationId xmlns:p14="http://schemas.microsoft.com/office/powerpoint/2010/main" val="349932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9E39F-E637-4FFA-8899-08760A26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Praha 19 Aerovka Via Sancta</a:t>
            </a:r>
            <a:endParaRPr lang="cs-CZ" dirty="0"/>
          </a:p>
        </p:txBody>
      </p:sp>
      <p:pic>
        <p:nvPicPr>
          <p:cNvPr id="5" name="Zástupný obsah 4" descr="Obsah obrázku obloha, země, exteriér, cesta&#10;&#10;Popis byl vytvořen automaticky">
            <a:extLst>
              <a:ext uri="{FF2B5EF4-FFF2-40B4-BE49-F238E27FC236}">
                <a16:creationId xmlns:a16="http://schemas.microsoft.com/office/drawing/2014/main" id="{0058AF91-A6A8-4FB1-84E7-FD9E60B0B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966" cy="684147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A12C7D1-8B59-492C-B1F4-4D1D32EAFCA7}"/>
              </a:ext>
            </a:extLst>
          </p:cNvPr>
          <p:cNvSpPr txBox="1"/>
          <p:nvPr/>
        </p:nvSpPr>
        <p:spPr>
          <a:xfrm>
            <a:off x="9287219" y="5321147"/>
            <a:ext cx="336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Via </a:t>
            </a:r>
            <a:r>
              <a:rPr lang="cs-CZ" sz="2000" b="1" dirty="0" err="1"/>
              <a:t>Sancta</a:t>
            </a:r>
            <a:r>
              <a:rPr lang="cs-CZ" sz="2000" b="1" dirty="0"/>
              <a:t>, park Aerovka</a:t>
            </a:r>
          </a:p>
          <a:p>
            <a:r>
              <a:rPr lang="cs-CZ" sz="2000" b="1" dirty="0"/>
              <a:t>MČ Praha 19</a:t>
            </a:r>
          </a:p>
        </p:txBody>
      </p:sp>
    </p:spTree>
    <p:extLst>
      <p:ext uri="{BB962C8B-B14F-4D97-AF65-F5344CB8AC3E}">
        <p14:creationId xmlns:p14="http://schemas.microsoft.com/office/powerpoint/2010/main" val="164530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AC8BF-C142-42B1-AD00-1870B1C5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b="1" dirty="0">
                <a:solidFill>
                  <a:srgbClr val="FFFFFF"/>
                </a:solidFill>
                <a:latin typeface="+mn-lt"/>
              </a:rPr>
              <a:t>A266: Severovýchodní </a:t>
            </a:r>
            <a:r>
              <a:rPr lang="cs-CZ" sz="2400" b="1" dirty="0" err="1">
                <a:solidFill>
                  <a:srgbClr val="FFFFFF"/>
                </a:solidFill>
                <a:latin typeface="+mn-lt"/>
              </a:rPr>
              <a:t>cyklomagistrála</a:t>
            </a:r>
            <a:br>
              <a:rPr lang="cs-CZ" sz="2400" b="1" dirty="0">
                <a:solidFill>
                  <a:srgbClr val="FFFFFF"/>
                </a:solidFill>
                <a:latin typeface="+mn-lt"/>
              </a:rPr>
            </a:br>
            <a:r>
              <a:rPr lang="cs-CZ" sz="2400" b="1" dirty="0">
                <a:solidFill>
                  <a:srgbClr val="FFFFFF"/>
                </a:solidFill>
                <a:latin typeface="+mn-lt"/>
              </a:rPr>
              <a:t>MČ Praha 14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Zástupný obsah 4" descr="Obsah obrázku tráva, scéna, exteriér, silnice&#10;&#10;Popis byl vytvořen automaticky">
            <a:extLst>
              <a:ext uri="{FF2B5EF4-FFF2-40B4-BE49-F238E27FC236}">
                <a16:creationId xmlns:a16="http://schemas.microsoft.com/office/drawing/2014/main" id="{069E9349-959A-4BA8-ABA5-D91E76370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5" y="-681"/>
            <a:ext cx="6096006" cy="4253215"/>
          </a:xfrm>
          <a:prstGeom prst="rect">
            <a:avLst/>
          </a:prstGeom>
        </p:spPr>
      </p:pic>
      <p:pic>
        <p:nvPicPr>
          <p:cNvPr id="7" name="Obrázek 6" descr="Obsah obrázku exteriér, obloha, země, stojící&#10;&#10;Popis byl vytvořen automaticky">
            <a:extLst>
              <a:ext uri="{FF2B5EF4-FFF2-40B4-BE49-F238E27FC236}">
                <a16:creationId xmlns:a16="http://schemas.microsoft.com/office/drawing/2014/main" id="{64C0826F-B66C-4067-9A9F-0C99D83F7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0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xteriér, obloha, osoba, země&#10;&#10;Popis byl vytvořen automaticky">
            <a:extLst>
              <a:ext uri="{FF2B5EF4-FFF2-40B4-BE49-F238E27FC236}">
                <a16:creationId xmlns:a16="http://schemas.microsoft.com/office/drawing/2014/main" id="{853BE2A5-422E-4212-AB95-24CFE44F9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b="93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4C8F3BF-3670-41A4-8C32-9AD41A620C9E}"/>
              </a:ext>
            </a:extLst>
          </p:cNvPr>
          <p:cNvSpPr txBox="1"/>
          <p:nvPr/>
        </p:nvSpPr>
        <p:spPr>
          <a:xfrm>
            <a:off x="7931888" y="5522142"/>
            <a:ext cx="4260112" cy="707886"/>
          </a:xfrm>
          <a:prstGeom prst="rect">
            <a:avLst/>
          </a:prstGeom>
          <a:solidFill>
            <a:schemeClr val="bg1">
              <a:tint val="95000"/>
              <a:satMod val="17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A25: Rekonstrukce mostu přes Rokytku</a:t>
            </a:r>
          </a:p>
          <a:p>
            <a:r>
              <a:rPr lang="cs-CZ" sz="2000" b="1" dirty="0"/>
              <a:t>MČ Praha 14</a:t>
            </a:r>
          </a:p>
        </p:txBody>
      </p:sp>
    </p:spTree>
    <p:extLst>
      <p:ext uri="{BB962C8B-B14F-4D97-AF65-F5344CB8AC3E}">
        <p14:creationId xmlns:p14="http://schemas.microsoft.com/office/powerpoint/2010/main" val="82088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E291D-21AB-498A-A19B-0D80C4CA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200" dirty="0">
                <a:solidFill>
                  <a:schemeClr val="bg1"/>
                </a:solidFill>
              </a:rPr>
              <a:t>DOTACE MĚSTSKÝM ČÁSTEM</a:t>
            </a:r>
            <a:br>
              <a:rPr lang="cs-CZ" sz="4200" dirty="0">
                <a:solidFill>
                  <a:schemeClr val="bg1"/>
                </a:solidFill>
              </a:rPr>
            </a:br>
            <a:r>
              <a:rPr lang="cs-CZ" sz="4200" dirty="0">
                <a:solidFill>
                  <a:schemeClr val="bg1"/>
                </a:solidFill>
              </a:rPr>
              <a:t>INFRASTRUKTURA PRO BEZMOTOROVOU DOPRAVU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256B1-11EE-410E-8940-A87CAFB0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24" y="2445249"/>
            <a:ext cx="10753725" cy="345590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3200" dirty="0">
                <a:solidFill>
                  <a:schemeClr val="bg1"/>
                </a:solidFill>
              </a:rPr>
              <a:t> V roce 2020 poskytnuto celkem </a:t>
            </a:r>
            <a:r>
              <a:rPr lang="cs-CZ" sz="3200" b="1" dirty="0">
                <a:solidFill>
                  <a:schemeClr val="bg1"/>
                </a:solidFill>
              </a:rPr>
              <a:t>247 713 000 Kč </a:t>
            </a:r>
            <a:r>
              <a:rPr lang="cs-CZ" sz="3200" dirty="0">
                <a:solidFill>
                  <a:schemeClr val="bg1"/>
                </a:solidFill>
              </a:rPr>
              <a:t>na </a:t>
            </a:r>
            <a:r>
              <a:rPr lang="cs-CZ" sz="3200" b="1" dirty="0">
                <a:solidFill>
                  <a:schemeClr val="bg1"/>
                </a:solidFill>
              </a:rPr>
              <a:t>31 projektů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chemeClr val="bg1"/>
                </a:solidFill>
              </a:rPr>
              <a:t> </a:t>
            </a:r>
            <a:r>
              <a:rPr lang="cs-CZ" sz="3200" dirty="0">
                <a:solidFill>
                  <a:schemeClr val="bg1"/>
                </a:solidFill>
              </a:rPr>
              <a:t>Příjemci: celkem </a:t>
            </a:r>
            <a:r>
              <a:rPr lang="cs-CZ" sz="3200" b="1" dirty="0">
                <a:solidFill>
                  <a:schemeClr val="bg1"/>
                </a:solidFill>
              </a:rPr>
              <a:t>18 městských částí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8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EF42CA-1647-49C2-B165-08F233EE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exteriér, směr, scéna, silnice&#10;&#10;Popis byl vytvořen automaticky">
            <a:extLst>
              <a:ext uri="{FF2B5EF4-FFF2-40B4-BE49-F238E27FC236}">
                <a16:creationId xmlns:a16="http://schemas.microsoft.com/office/drawing/2014/main" id="{1A4EEA1D-8F40-4684-8ADD-05A4A7FDC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11" y="0"/>
            <a:ext cx="6975932" cy="4516916"/>
          </a:xfrm>
        </p:spPr>
      </p:pic>
      <p:pic>
        <p:nvPicPr>
          <p:cNvPr id="7" name="Obrázek 6" descr="Obsah obrázku cement, beton, kámen&#10;&#10;Popis byl vytvořen automaticky">
            <a:extLst>
              <a:ext uri="{FF2B5EF4-FFF2-40B4-BE49-F238E27FC236}">
                <a16:creationId xmlns:a16="http://schemas.microsoft.com/office/drawing/2014/main" id="{000A8084-45B2-4C53-AEEA-8C3126B70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5611" y="857250"/>
            <a:ext cx="6858000" cy="51435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77445D-BE4F-47B0-B1FA-A856BABF2236}"/>
              </a:ext>
            </a:extLst>
          </p:cNvPr>
          <p:cNvSpPr txBox="1"/>
          <p:nvPr/>
        </p:nvSpPr>
        <p:spPr>
          <a:xfrm>
            <a:off x="6808424" y="5342565"/>
            <a:ext cx="5383576" cy="83099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Letňanské korzo (Beranových – Toužimská)</a:t>
            </a:r>
          </a:p>
          <a:p>
            <a:r>
              <a:rPr lang="cs-CZ" sz="2400" b="1" dirty="0"/>
              <a:t>MČ Praha 18</a:t>
            </a:r>
          </a:p>
        </p:txBody>
      </p:sp>
    </p:spTree>
    <p:extLst>
      <p:ext uri="{BB962C8B-B14F-4D97-AF65-F5344CB8AC3E}">
        <p14:creationId xmlns:p14="http://schemas.microsoft.com/office/powerpoint/2010/main" val="151282213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Metropole</Template>
  <TotalTime>586</TotalTime>
  <Words>147</Words>
  <Application>Microsoft Office PowerPoint</Application>
  <PresentationFormat>Širokoúhlá obrazovka</PresentationFormat>
  <Paragraphs>37</Paragraphs>
  <Slides>17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Metropole</vt:lpstr>
      <vt:lpstr>PODPORA CYKLODOPRAVY  </vt:lpstr>
      <vt:lpstr>Prezentace aplikace PowerPoint</vt:lpstr>
      <vt:lpstr>Prezentace aplikace PowerPoint</vt:lpstr>
      <vt:lpstr>Prezentace aplikace PowerPoint</vt:lpstr>
      <vt:lpstr>Praha 19 Aerovka Via Sancta</vt:lpstr>
      <vt:lpstr>A266: Severovýchodní cyklomagistrála MČ Praha 14</vt:lpstr>
      <vt:lpstr>Prezentace aplikace PowerPoint</vt:lpstr>
      <vt:lpstr>DOTACE MĚSTSKÝM ČÁSTEM INFRASTRUKTURA PRO BEZMOTOROVOU DOPRAVU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PODPORA CYKLODOPRAVY  </dc:title>
  <dc:creator>Dominika Marešová</dc:creator>
  <cp:lastModifiedBy>Dominika Marešová</cp:lastModifiedBy>
  <cp:revision>60</cp:revision>
  <dcterms:created xsi:type="dcterms:W3CDTF">2021-04-13T07:51:41Z</dcterms:created>
  <dcterms:modified xsi:type="dcterms:W3CDTF">2021-04-13T17:49:52Z</dcterms:modified>
</cp:coreProperties>
</file>